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2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5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6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8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9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20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1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31" r:id="rId2"/>
    <p:sldMasterId id="2147483843" r:id="rId3"/>
    <p:sldMasterId id="2147483855" r:id="rId4"/>
    <p:sldMasterId id="2147483867" r:id="rId5"/>
    <p:sldMasterId id="2147483891" r:id="rId6"/>
    <p:sldMasterId id="2147483903" r:id="rId7"/>
    <p:sldMasterId id="2147483915" r:id="rId8"/>
    <p:sldMasterId id="2147483927" r:id="rId9"/>
    <p:sldMasterId id="2147483939" r:id="rId10"/>
    <p:sldMasterId id="2147483951" r:id="rId11"/>
    <p:sldMasterId id="2147483963" r:id="rId12"/>
    <p:sldMasterId id="2147483987" r:id="rId13"/>
    <p:sldMasterId id="2147483999" r:id="rId14"/>
    <p:sldMasterId id="2147484011" r:id="rId15"/>
    <p:sldMasterId id="2147484023" r:id="rId16"/>
    <p:sldMasterId id="2147484047" r:id="rId17"/>
    <p:sldMasterId id="2147484059" r:id="rId18"/>
    <p:sldMasterId id="2147484071" r:id="rId19"/>
    <p:sldMasterId id="2147484083" r:id="rId20"/>
    <p:sldMasterId id="2147484095" r:id="rId21"/>
    <p:sldMasterId id="2147484107" r:id="rId22"/>
  </p:sldMasterIdLst>
  <p:notesMasterIdLst>
    <p:notesMasterId r:id="rId64"/>
  </p:notesMasterIdLst>
  <p:sldIdLst>
    <p:sldId id="258" r:id="rId23"/>
    <p:sldId id="306" r:id="rId24"/>
    <p:sldId id="307" r:id="rId25"/>
    <p:sldId id="308" r:id="rId26"/>
    <p:sldId id="313" r:id="rId27"/>
    <p:sldId id="325" r:id="rId28"/>
    <p:sldId id="326" r:id="rId29"/>
    <p:sldId id="327" r:id="rId30"/>
    <p:sldId id="309" r:id="rId31"/>
    <p:sldId id="310" r:id="rId32"/>
    <p:sldId id="311" r:id="rId33"/>
    <p:sldId id="312" r:id="rId34"/>
    <p:sldId id="317" r:id="rId35"/>
    <p:sldId id="318" r:id="rId36"/>
    <p:sldId id="322" r:id="rId37"/>
    <p:sldId id="319" r:id="rId38"/>
    <p:sldId id="320" r:id="rId39"/>
    <p:sldId id="321" r:id="rId40"/>
    <p:sldId id="323" r:id="rId41"/>
    <p:sldId id="281" r:id="rId42"/>
    <p:sldId id="282" r:id="rId43"/>
    <p:sldId id="283" r:id="rId44"/>
    <p:sldId id="284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4" r:id="rId53"/>
    <p:sldId id="324" r:id="rId54"/>
    <p:sldId id="295" r:id="rId55"/>
    <p:sldId id="296" r:id="rId56"/>
    <p:sldId id="297" r:id="rId57"/>
    <p:sldId id="299" r:id="rId58"/>
    <p:sldId id="300" r:id="rId59"/>
    <p:sldId id="301" r:id="rId60"/>
    <p:sldId id="302" r:id="rId61"/>
    <p:sldId id="303" r:id="rId62"/>
    <p:sldId id="30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63" Type="http://schemas.openxmlformats.org/officeDocument/2006/relationships/slide" Target="slides/slide4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DB5AD-F9A0-4779-945E-4A0D53AE90CE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66FF1-26F6-483F-8544-3CFD75E76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3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EB7AE-53AB-4D43-B394-77960A1C656A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21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EB7AE-53AB-4D43-B394-77960A1C656A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2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8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9818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288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042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614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4149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31930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6994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62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6358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311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80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1041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717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85539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507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6656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5293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5565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843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8232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6732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2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88996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777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406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96342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507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055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887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7063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5068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88948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29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1498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74072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2932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80425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4623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83599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979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730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348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0104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18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938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67549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7597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79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3919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7474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462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232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11934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7388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38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1041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1315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9826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7394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1028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9287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2249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28411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9790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2544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23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6774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0742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7123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7962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543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6847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9973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042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6615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5179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31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13855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4895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02566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2339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18894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4846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4293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66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049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81836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063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19764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4945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98063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11393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52520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3856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15419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29995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970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8132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261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2384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4518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8588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5460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342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46694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0820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56507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69450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4088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19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838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69245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94788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66779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97724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3608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787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1528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7866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210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2322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6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14605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36654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7238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92216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1186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239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9989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6214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8660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4267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45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64502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7175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9749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1698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4218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7835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2936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76672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2695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6811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445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5590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4851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5795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7049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8776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23102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4088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00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61529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53148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805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3692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7678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83638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2170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16565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3288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606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6603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2276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382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76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393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08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7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15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371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16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18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995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7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1026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961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541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6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50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796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071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81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119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8142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7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228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382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488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4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2756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32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231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898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27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700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954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78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8301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6628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7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799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9316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4207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031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865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74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566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089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862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522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3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128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989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084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114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9350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7015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40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4254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3051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2941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1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894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059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543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897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69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885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5810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28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510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740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6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7462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9260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313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197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5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6166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478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406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2671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196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0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1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6/12/2023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9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7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9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9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02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5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4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99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4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2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3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5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07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97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3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5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33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36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31369" y="408795"/>
            <a:ext cx="9296399" cy="603849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/>
              <a:t>제</a:t>
            </a:r>
            <a:r>
              <a:rPr lang="en-US" altLang="ko-KR" sz="4000" dirty="0" smtClean="0">
                <a:latin typeface="+mn-ea"/>
                <a:ea typeface="+mn-ea"/>
              </a:rPr>
              <a:t>46</a:t>
            </a:r>
            <a:r>
              <a:rPr lang="ko-KR" altLang="en-US" sz="4000" dirty="0" smtClean="0"/>
              <a:t>강 </a:t>
            </a:r>
            <a:r>
              <a:rPr lang="en-US" altLang="ko-KR" sz="4000" dirty="0" smtClean="0"/>
              <a:t>JASON</a:t>
            </a:r>
            <a:r>
              <a:rPr lang="ko-KR" altLang="en-US" sz="4000" dirty="0" smtClean="0"/>
              <a:t>과</a:t>
            </a:r>
            <a:r>
              <a:rPr lang="en-US" altLang="ko-KR" sz="4000" dirty="0" smtClean="0"/>
              <a:t> XML</a:t>
            </a:r>
            <a:r>
              <a:rPr lang="ko-KR" altLang="en-US" sz="4000" dirty="0" smtClean="0"/>
              <a:t>데이터 </a:t>
            </a:r>
            <a:r>
              <a:rPr lang="ko-KR" altLang="en-US" sz="4000" dirty="0" err="1" smtClean="0"/>
              <a:t>파싱</a:t>
            </a:r>
            <a:r>
              <a:rPr lang="ko-KR" altLang="en-US" sz="4000" dirty="0" smtClean="0"/>
              <a:t>    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820707" y="1322946"/>
            <a:ext cx="3714628" cy="12001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XML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파일 출력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Json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파일 출력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dirty="0">
              <a:solidFill>
                <a:prstClr val="black"/>
              </a:solidFill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2862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162381" y="0"/>
            <a:ext cx="2943129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activity_main.xml </a:t>
            </a:r>
            <a:r>
              <a:rPr lang="ko-KR" altLang="en-US" sz="2000" dirty="0"/>
              <a:t>편집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8269" y="327766"/>
            <a:ext cx="7333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>
                <a:solidFill>
                  <a:prstClr val="black"/>
                </a:solidFill>
              </a:rPr>
              <a:t>고객 데이터의 출력을 위해 </a:t>
            </a:r>
            <a:r>
              <a:rPr lang="en-US" altLang="ko-KR" b="1" dirty="0" err="1">
                <a:solidFill>
                  <a:prstClr val="black"/>
                </a:solidFill>
              </a:rPr>
              <a:t>TextView</a:t>
            </a:r>
            <a:r>
              <a:rPr lang="ko-KR" altLang="en-US" dirty="0">
                <a:solidFill>
                  <a:prstClr val="black"/>
                </a:solidFill>
              </a:rPr>
              <a:t>를 사용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dirty="0">
                <a:solidFill>
                  <a:prstClr val="black"/>
                </a:solidFill>
              </a:rPr>
              <a:t>ID</a:t>
            </a:r>
            <a:r>
              <a:rPr lang="ko-KR" altLang="en-US" dirty="0">
                <a:solidFill>
                  <a:prstClr val="black"/>
                </a:solidFill>
              </a:rPr>
              <a:t>를 </a:t>
            </a:r>
            <a:r>
              <a:rPr lang="en-US" altLang="ko-KR" b="1" dirty="0">
                <a:solidFill>
                  <a:prstClr val="black"/>
                </a:solidFill>
              </a:rPr>
              <a:t>data</a:t>
            </a:r>
            <a:r>
              <a:rPr lang="ko-KR" altLang="en-US" dirty="0">
                <a:solidFill>
                  <a:prstClr val="black"/>
                </a:solidFill>
              </a:rPr>
              <a:t>로 지정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0" t="20858" r="10893" b="9619"/>
          <a:stretch/>
        </p:blipFill>
        <p:spPr bwMode="auto">
          <a:xfrm>
            <a:off x="2455568" y="758653"/>
            <a:ext cx="8212431" cy="498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03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93369" y="0"/>
            <a:ext cx="4038684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MainActivity.java </a:t>
            </a:r>
            <a:r>
              <a:rPr lang="ko-KR" altLang="en-US" sz="2000" dirty="0"/>
              <a:t>편집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5897" y="312674"/>
            <a:ext cx="11580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 err="1">
                <a:solidFill>
                  <a:prstClr val="black"/>
                </a:solidFill>
              </a:rPr>
              <a:t>액티비티를</a:t>
            </a:r>
            <a:r>
              <a:rPr lang="ko-KR" altLang="en-US" dirty="0">
                <a:solidFill>
                  <a:prstClr val="black"/>
                </a:solidFill>
              </a:rPr>
              <a:t> 생성하고 </a:t>
            </a:r>
            <a:r>
              <a:rPr lang="en-US" altLang="ko-KR" b="1" dirty="0">
                <a:solidFill>
                  <a:prstClr val="black"/>
                </a:solidFill>
              </a:rPr>
              <a:t>activity</a:t>
            </a:r>
            <a:r>
              <a:rPr lang="en-US" altLang="ko-KR" dirty="0">
                <a:solidFill>
                  <a:prstClr val="black"/>
                </a:solidFill>
              </a:rPr>
              <a:t>_</a:t>
            </a:r>
            <a:r>
              <a:rPr lang="en-US" altLang="ko-KR" b="1" dirty="0">
                <a:solidFill>
                  <a:prstClr val="black"/>
                </a:solidFill>
              </a:rPr>
              <a:t>main.xml</a:t>
            </a:r>
            <a:r>
              <a:rPr lang="ko-KR" altLang="en-US" dirty="0">
                <a:solidFill>
                  <a:prstClr val="black"/>
                </a:solidFill>
              </a:rPr>
              <a:t>을 출력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b="1" dirty="0" err="1">
                <a:solidFill>
                  <a:prstClr val="black"/>
                </a:solidFill>
              </a:rPr>
              <a:t>TextView</a:t>
            </a:r>
            <a:r>
              <a:rPr lang="ko-KR" altLang="en-US" dirty="0">
                <a:solidFill>
                  <a:prstClr val="black"/>
                </a:solidFill>
              </a:rPr>
              <a:t>를 인식하고</a:t>
            </a:r>
            <a:r>
              <a:rPr lang="en-US" altLang="ko-KR" dirty="0">
                <a:solidFill>
                  <a:prstClr val="black"/>
                </a:solidFill>
              </a:rPr>
              <a:t>, assets </a:t>
            </a:r>
            <a:r>
              <a:rPr lang="ko-KR" altLang="en-US" dirty="0">
                <a:solidFill>
                  <a:prstClr val="black"/>
                </a:solidFill>
              </a:rPr>
              <a:t>폴더에 있는 </a:t>
            </a:r>
            <a:r>
              <a:rPr lang="en-US" altLang="ko-KR" dirty="0">
                <a:solidFill>
                  <a:prstClr val="black"/>
                </a:solidFill>
              </a:rPr>
              <a:t>customers.xml </a:t>
            </a:r>
            <a:r>
              <a:rPr lang="ko-KR" altLang="en-US" dirty="0">
                <a:solidFill>
                  <a:prstClr val="black"/>
                </a:solidFill>
              </a:rPr>
              <a:t>파일을 읽어서</a:t>
            </a:r>
            <a:r>
              <a:rPr lang="en-US" altLang="ko-KR" dirty="0">
                <a:solidFill>
                  <a:prstClr val="black"/>
                </a:solidFill>
              </a:rPr>
              <a:t>, XML </a:t>
            </a:r>
            <a:r>
              <a:rPr lang="ko-KR" altLang="en-US" dirty="0">
                <a:solidFill>
                  <a:prstClr val="black"/>
                </a:solidFill>
              </a:rPr>
              <a:t>문서에서 </a:t>
            </a:r>
            <a:r>
              <a:rPr lang="en-US" altLang="ko-KR" dirty="0">
                <a:solidFill>
                  <a:prstClr val="black"/>
                </a:solidFill>
              </a:rPr>
              <a:t>name</a:t>
            </a:r>
            <a:r>
              <a:rPr lang="ko-KR" altLang="en-US" dirty="0">
                <a:solidFill>
                  <a:prstClr val="black"/>
                </a:solidFill>
              </a:rPr>
              <a:t>과 </a:t>
            </a:r>
            <a:r>
              <a:rPr lang="en-US" altLang="ko-KR" dirty="0">
                <a:solidFill>
                  <a:prstClr val="black"/>
                </a:solidFill>
              </a:rPr>
              <a:t>address </a:t>
            </a:r>
            <a:r>
              <a:rPr lang="ko-KR" altLang="en-US" dirty="0" err="1">
                <a:solidFill>
                  <a:prstClr val="black"/>
                </a:solidFill>
              </a:rPr>
              <a:t>엘리먼트의</a:t>
            </a:r>
            <a:r>
              <a:rPr lang="ko-KR" altLang="en-US" dirty="0">
                <a:solidFill>
                  <a:prstClr val="black"/>
                </a:solidFill>
              </a:rPr>
              <a:t> 데이터들을 </a:t>
            </a:r>
            <a:r>
              <a:rPr lang="ko-KR" altLang="en-US" dirty="0" err="1">
                <a:solidFill>
                  <a:prstClr val="black"/>
                </a:solidFill>
              </a:rPr>
              <a:t>파싱하여</a:t>
            </a:r>
            <a:r>
              <a:rPr lang="ko-KR" altLang="en-US" dirty="0">
                <a:solidFill>
                  <a:prstClr val="black"/>
                </a:solidFill>
              </a:rPr>
              <a:t> 출력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t="27333" r="14703" b="10477"/>
          <a:stretch/>
        </p:blipFill>
        <p:spPr bwMode="auto">
          <a:xfrm>
            <a:off x="1614315" y="1328127"/>
            <a:ext cx="7791061" cy="456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18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7620" r="15834" b="4762"/>
          <a:stretch/>
        </p:blipFill>
        <p:spPr bwMode="auto">
          <a:xfrm>
            <a:off x="1670630" y="140969"/>
            <a:ext cx="8127370" cy="599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803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6371" y="0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Tahoma" pitchFamily="34" charset="0"/>
                <a:ea typeface="나눔고딕"/>
                <a:cs typeface="Tahoma" pitchFamily="34" charset="0"/>
              </a:rPr>
              <a:t>JSON </a:t>
            </a:r>
            <a:r>
              <a:rPr lang="ko-KR" altLang="en-US" b="1" dirty="0">
                <a:latin typeface="Tahoma" pitchFamily="34" charset="0"/>
                <a:ea typeface="나눔고딕"/>
                <a:cs typeface="Tahoma" pitchFamily="34" charset="0"/>
              </a:rPr>
              <a:t>데이터 </a:t>
            </a:r>
            <a:r>
              <a:rPr lang="ko-KR" altLang="en-US" b="1" dirty="0" err="1">
                <a:latin typeface="Tahoma" pitchFamily="34" charset="0"/>
                <a:ea typeface="나눔고딕"/>
                <a:cs typeface="Tahoma" pitchFamily="34" charset="0"/>
              </a:rPr>
              <a:t>파싱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0308" y="369332"/>
            <a:ext cx="20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Parsing2 </a:t>
            </a:r>
            <a:r>
              <a:rPr lang="ko-KR" altLang="en-US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프로젝트</a:t>
            </a:r>
            <a:endParaRPr lang="en-US" altLang="ko-KR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05" y="184666"/>
            <a:ext cx="8614395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82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/>
        </p:nvSpPr>
        <p:spPr>
          <a:xfrm>
            <a:off x="136420" y="0"/>
            <a:ext cx="3486593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kumimoji="1" lang="ko-KR" altLang="en-US" sz="2000" dirty="0">
                <a:latin typeface="Tahoma" pitchFamily="34" charset="0"/>
                <a:cs typeface="Tahoma" pitchFamily="34" charset="0"/>
              </a:rPr>
              <a:t>기본 파일 간의 연관관계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01650" y="553254"/>
            <a:ext cx="8531549" cy="5024340"/>
            <a:chOff x="1601650" y="553254"/>
            <a:chExt cx="8531549" cy="502434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1" t="11524" r="7440" b="10572"/>
            <a:stretch/>
          </p:blipFill>
          <p:spPr bwMode="auto">
            <a:xfrm>
              <a:off x="1601650" y="553254"/>
              <a:ext cx="8531549" cy="502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9717" y="3065424"/>
              <a:ext cx="841321" cy="4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45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148" y="0"/>
            <a:ext cx="2194832" cy="31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ko-KR" altLang="en-US" dirty="0"/>
              <a:t>클래스 관련 설명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18902" r="3872" b="40549"/>
          <a:stretch/>
        </p:blipFill>
        <p:spPr bwMode="auto">
          <a:xfrm>
            <a:off x="1176564" y="437517"/>
            <a:ext cx="8527502" cy="252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" t="22370" r="3800" b="32844"/>
          <a:stretch/>
        </p:blipFill>
        <p:spPr bwMode="auto">
          <a:xfrm>
            <a:off x="1176564" y="3087079"/>
            <a:ext cx="8527502" cy="278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45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136501" y="134431"/>
            <a:ext cx="3892035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en-US" altLang="ko-KR" sz="2400" dirty="0"/>
              <a:t>JSON </a:t>
            </a:r>
            <a:r>
              <a:rPr lang="ko-KR" altLang="en-US" sz="2400" dirty="0"/>
              <a:t>데이터 파일 작성</a:t>
            </a:r>
            <a:endParaRPr lang="en-US" altLang="ko-KR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t="41428" r="36726" b="31429"/>
          <a:stretch/>
        </p:blipFill>
        <p:spPr bwMode="auto">
          <a:xfrm>
            <a:off x="1243632" y="1630122"/>
            <a:ext cx="8435843" cy="331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65038" y="544040"/>
            <a:ext cx="9292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성명과 </a:t>
            </a:r>
            <a:r>
              <a:rPr lang="ko-KR" altLang="en-US" dirty="0">
                <a:solidFill>
                  <a:prstClr val="black"/>
                </a:solidFill>
              </a:rPr>
              <a:t>주소로 구성된 </a:t>
            </a:r>
            <a:r>
              <a:rPr lang="en-US" altLang="ko-KR" dirty="0">
                <a:solidFill>
                  <a:prstClr val="black"/>
                </a:solidFill>
              </a:rPr>
              <a:t>3</a:t>
            </a:r>
            <a:r>
              <a:rPr lang="ko-KR" altLang="en-US" dirty="0">
                <a:solidFill>
                  <a:prstClr val="black"/>
                </a:solidFill>
              </a:rPr>
              <a:t>명의 고객 데이터에 대한 </a:t>
            </a:r>
            <a:r>
              <a:rPr lang="en-US" altLang="ko-KR" b="1" dirty="0">
                <a:solidFill>
                  <a:prstClr val="black"/>
                </a:solidFill>
              </a:rPr>
              <a:t>JSON </a:t>
            </a:r>
            <a:r>
              <a:rPr lang="ko-KR" altLang="en-US" dirty="0">
                <a:solidFill>
                  <a:prstClr val="black"/>
                </a:solidFill>
              </a:rPr>
              <a:t>형태의 문서를 </a:t>
            </a:r>
            <a:r>
              <a:rPr lang="en-US" altLang="ko-KR" b="1" dirty="0">
                <a:solidFill>
                  <a:prstClr val="black"/>
                </a:solidFill>
              </a:rPr>
              <a:t>assets </a:t>
            </a:r>
            <a:r>
              <a:rPr lang="ko-KR" altLang="en-US" dirty="0">
                <a:solidFill>
                  <a:prstClr val="black"/>
                </a:solidFill>
              </a:rPr>
              <a:t>폴더에 저장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1485" y="529295"/>
            <a:ext cx="1337289" cy="378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raw </a:t>
            </a:r>
            <a:r>
              <a:rPr lang="ko-KR" altLang="en-US" dirty="0">
                <a:solidFill>
                  <a:prstClr val="black"/>
                </a:solidFill>
              </a:rPr>
              <a:t>폴더</a:t>
            </a:r>
            <a:endParaRPr kumimoji="1" lang="en-US" altLang="ko-KR" dirty="0">
              <a:solidFill>
                <a:prstClr val="white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20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67489" y="65420"/>
            <a:ext cx="3296812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activity_main.xml </a:t>
            </a:r>
            <a:r>
              <a:rPr lang="ko-KR" altLang="en-US" sz="2000" dirty="0"/>
              <a:t>편집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5794" y="411794"/>
            <a:ext cx="8134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>
                <a:solidFill>
                  <a:prstClr val="black"/>
                </a:solidFill>
              </a:rPr>
              <a:t>고객 데이터의 출력을 위해 </a:t>
            </a:r>
            <a:r>
              <a:rPr lang="en-US" altLang="ko-KR" b="1" dirty="0" err="1">
                <a:solidFill>
                  <a:prstClr val="black"/>
                </a:solidFill>
              </a:rPr>
              <a:t>TextView</a:t>
            </a:r>
            <a:r>
              <a:rPr lang="ko-KR" altLang="en-US" dirty="0">
                <a:solidFill>
                  <a:prstClr val="black"/>
                </a:solidFill>
              </a:rPr>
              <a:t>를 사용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dirty="0">
                <a:solidFill>
                  <a:prstClr val="black"/>
                </a:solidFill>
              </a:rPr>
              <a:t>ID</a:t>
            </a:r>
            <a:r>
              <a:rPr lang="ko-KR" altLang="en-US" dirty="0">
                <a:solidFill>
                  <a:prstClr val="black"/>
                </a:solidFill>
              </a:rPr>
              <a:t>를 </a:t>
            </a:r>
            <a:r>
              <a:rPr lang="en-US" altLang="ko-KR" b="1" dirty="0">
                <a:solidFill>
                  <a:prstClr val="black"/>
                </a:solidFill>
              </a:rPr>
              <a:t>data</a:t>
            </a:r>
            <a:r>
              <a:rPr lang="ko-KR" altLang="en-US" dirty="0">
                <a:solidFill>
                  <a:prstClr val="black"/>
                </a:solidFill>
              </a:rPr>
              <a:t>로 지정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37503" r="11726" b="18856"/>
          <a:stretch/>
        </p:blipFill>
        <p:spPr bwMode="auto">
          <a:xfrm>
            <a:off x="1050901" y="1204463"/>
            <a:ext cx="8558710" cy="329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70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8670" y="0"/>
            <a:ext cx="258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MainActivity.java </a:t>
            </a:r>
            <a:r>
              <a:rPr lang="ko-KR" altLang="en-US" dirty="0"/>
              <a:t>편집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62108" y="369332"/>
            <a:ext cx="11929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sz="1600" dirty="0" err="1">
                <a:solidFill>
                  <a:prstClr val="black"/>
                </a:solidFill>
              </a:rPr>
              <a:t>액티비티를</a:t>
            </a:r>
            <a:r>
              <a:rPr lang="ko-KR" altLang="en-US" sz="1600" dirty="0">
                <a:solidFill>
                  <a:prstClr val="black"/>
                </a:solidFill>
              </a:rPr>
              <a:t> 생성하고 </a:t>
            </a:r>
            <a:r>
              <a:rPr lang="en-US" altLang="ko-KR" sz="1600" b="1" dirty="0">
                <a:solidFill>
                  <a:prstClr val="black"/>
                </a:solidFill>
              </a:rPr>
              <a:t>activity</a:t>
            </a:r>
            <a:r>
              <a:rPr lang="en-US" altLang="ko-KR" sz="1600" dirty="0">
                <a:solidFill>
                  <a:prstClr val="black"/>
                </a:solidFill>
              </a:rPr>
              <a:t>_</a:t>
            </a:r>
            <a:r>
              <a:rPr lang="en-US" altLang="ko-KR" sz="1600" b="1" dirty="0">
                <a:solidFill>
                  <a:prstClr val="black"/>
                </a:solidFill>
              </a:rPr>
              <a:t>main.xml</a:t>
            </a:r>
            <a:r>
              <a:rPr lang="ko-KR" altLang="en-US" sz="1600" dirty="0">
                <a:solidFill>
                  <a:prstClr val="black"/>
                </a:solidFill>
              </a:rPr>
              <a:t>을 출력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ko-KR" altLang="en-US" sz="1600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sz="1600" b="1" dirty="0" err="1">
                <a:solidFill>
                  <a:prstClr val="black"/>
                </a:solidFill>
              </a:rPr>
              <a:t>TextView</a:t>
            </a:r>
            <a:r>
              <a:rPr lang="ko-KR" altLang="en-US" sz="1600" dirty="0">
                <a:solidFill>
                  <a:prstClr val="black"/>
                </a:solidFill>
              </a:rPr>
              <a:t>를 인식하고</a:t>
            </a:r>
            <a:r>
              <a:rPr lang="en-US" altLang="ko-KR" sz="1600" dirty="0">
                <a:solidFill>
                  <a:prstClr val="black"/>
                </a:solidFill>
              </a:rPr>
              <a:t>, assets </a:t>
            </a:r>
            <a:r>
              <a:rPr lang="ko-KR" altLang="en-US" sz="1600" dirty="0">
                <a:solidFill>
                  <a:prstClr val="black"/>
                </a:solidFill>
              </a:rPr>
              <a:t>폴더에 있는 </a:t>
            </a:r>
            <a:r>
              <a:rPr lang="en-US" altLang="ko-KR" sz="1600" dirty="0" err="1">
                <a:solidFill>
                  <a:prstClr val="black"/>
                </a:solidFill>
              </a:rPr>
              <a:t>customers.json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파일을 읽어서 </a:t>
            </a:r>
            <a:r>
              <a:rPr lang="en-US" altLang="ko-KR" sz="1600" dirty="0">
                <a:solidFill>
                  <a:prstClr val="black"/>
                </a:solidFill>
              </a:rPr>
              <a:t>JSON </a:t>
            </a:r>
            <a:r>
              <a:rPr lang="ko-KR" altLang="en-US" sz="1600" dirty="0">
                <a:solidFill>
                  <a:prstClr val="black"/>
                </a:solidFill>
              </a:rPr>
              <a:t>문서에서 </a:t>
            </a:r>
            <a:r>
              <a:rPr lang="en-US" altLang="ko-KR" sz="1600" dirty="0">
                <a:solidFill>
                  <a:prstClr val="black"/>
                </a:solidFill>
              </a:rPr>
              <a:t>name</a:t>
            </a:r>
            <a:r>
              <a:rPr lang="ko-KR" altLang="en-US" sz="1600" dirty="0">
                <a:solidFill>
                  <a:prstClr val="black"/>
                </a:solidFill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</a:rPr>
              <a:t>address</a:t>
            </a:r>
            <a:r>
              <a:rPr lang="ko-KR" altLang="en-US" sz="1600" dirty="0">
                <a:solidFill>
                  <a:prstClr val="black"/>
                </a:solidFill>
              </a:rPr>
              <a:t>의 값들을 </a:t>
            </a:r>
            <a:r>
              <a:rPr lang="ko-KR" altLang="en-US" sz="1600" dirty="0" err="1">
                <a:solidFill>
                  <a:prstClr val="black"/>
                </a:solidFill>
              </a:rPr>
              <a:t>파싱하여</a:t>
            </a:r>
            <a:r>
              <a:rPr lang="ko-KR" altLang="en-US" sz="1600" dirty="0">
                <a:solidFill>
                  <a:prstClr val="black"/>
                </a:solidFill>
              </a:rPr>
              <a:t> 출력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10094" r="8155" b="4953"/>
          <a:stretch/>
        </p:blipFill>
        <p:spPr bwMode="auto">
          <a:xfrm>
            <a:off x="1136503" y="1292662"/>
            <a:ext cx="7800532" cy="511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794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38128" t="9568" r="38797" b="1049"/>
          <a:stretch/>
        </p:blipFill>
        <p:spPr>
          <a:xfrm>
            <a:off x="660688" y="369332"/>
            <a:ext cx="3348603" cy="65319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243" t="10504" r="39051" b="89"/>
          <a:stretch/>
        </p:blipFill>
        <p:spPr>
          <a:xfrm>
            <a:off x="6129506" y="161533"/>
            <a:ext cx="3247670" cy="6582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23583" y="235560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XML</a:t>
            </a:r>
            <a:r>
              <a:rPr lang="ko-KR" altLang="en-US" dirty="0" smtClean="0">
                <a:solidFill>
                  <a:srgbClr val="FF0000"/>
                </a:solidFill>
              </a:rPr>
              <a:t>데이터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파싱결과출력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4" idx="1"/>
          </p:cNvCxnSpPr>
          <p:nvPr/>
        </p:nvCxnSpPr>
        <p:spPr>
          <a:xfrm flipH="1" flipV="1">
            <a:off x="8358997" y="2113473"/>
            <a:ext cx="1964586" cy="5652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525162" y="3161249"/>
            <a:ext cx="646982" cy="724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172144" y="1230924"/>
            <a:ext cx="3061602" cy="2136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81611" y="0"/>
            <a:ext cx="3892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 XML </a:t>
            </a:r>
            <a:r>
              <a:rPr lang="ko-KR" altLang="en-US" dirty="0" err="1">
                <a:solidFill>
                  <a:prstClr val="black"/>
                </a:solidFill>
              </a:rPr>
              <a:t>데이터파싱</a:t>
            </a:r>
            <a:r>
              <a:rPr lang="ko-KR" altLang="en-US" dirty="0">
                <a:solidFill>
                  <a:prstClr val="black"/>
                </a:solidFill>
              </a:rPr>
              <a:t> 예제 </a:t>
            </a:r>
            <a:r>
              <a:rPr lang="en-US" altLang="ko-KR" dirty="0">
                <a:solidFill>
                  <a:prstClr val="black"/>
                </a:solidFill>
              </a:rPr>
              <a:t>: Parsing1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2300" y="80261"/>
            <a:ext cx="160973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JSON </a:t>
            </a:r>
            <a:r>
              <a:rPr lang="ko-KR" altLang="en-US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개요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8932" y="318559"/>
            <a:ext cx="1145629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  <a:sym typeface="Wingdings 2"/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JSON(JavaScript Object Notation)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텍스트 </a:t>
            </a:r>
            <a:r>
              <a:rPr lang="ko-KR" altLang="en-US" dirty="0">
                <a:solidFill>
                  <a:prstClr val="black"/>
                </a:solidFill>
              </a:rPr>
              <a:t>데이터 교환을 위한 문법</a:t>
            </a:r>
            <a:endParaRPr lang="en-US" altLang="ko-KR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prstClr val="black"/>
                </a:solidFill>
              </a:rPr>
              <a:t>  </a:t>
            </a:r>
            <a:r>
              <a:rPr lang="en-US" altLang="ko-KR" b="1" dirty="0" smtClean="0">
                <a:solidFill>
                  <a:prstClr val="black"/>
                </a:solidFill>
              </a:rPr>
              <a:t>JSON</a:t>
            </a:r>
            <a:r>
              <a:rPr lang="ko-KR" altLang="en-US" dirty="0">
                <a:solidFill>
                  <a:prstClr val="black"/>
                </a:solidFill>
              </a:rPr>
              <a:t>은 </a:t>
            </a:r>
            <a:r>
              <a:rPr lang="en-US" altLang="ko-KR" dirty="0">
                <a:solidFill>
                  <a:prstClr val="black"/>
                </a:solidFill>
              </a:rPr>
              <a:t>XML</a:t>
            </a:r>
            <a:r>
              <a:rPr lang="ko-KR" altLang="en-US" dirty="0">
                <a:solidFill>
                  <a:prstClr val="black"/>
                </a:solidFill>
              </a:rPr>
              <a:t>과 비교하면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표현이 더 간단하여 이해가 쉽고 </a:t>
            </a:r>
            <a:r>
              <a:rPr lang="ko-KR" altLang="en-US" dirty="0" smtClean="0">
                <a:solidFill>
                  <a:prstClr val="black"/>
                </a:solidFill>
              </a:rPr>
              <a:t>데이터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처리에서 </a:t>
            </a:r>
            <a:r>
              <a:rPr lang="ko-KR" altLang="en-US" dirty="0" err="1">
                <a:solidFill>
                  <a:prstClr val="black"/>
                </a:solidFill>
              </a:rPr>
              <a:t>파싱이</a:t>
            </a:r>
            <a:r>
              <a:rPr lang="ko-KR" altLang="en-US" dirty="0">
                <a:solidFill>
                  <a:prstClr val="black"/>
                </a:solidFill>
              </a:rPr>
              <a:t> 더 쉬운 장점이 있음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9016" y="1738719"/>
            <a:ext cx="262604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XML</a:t>
            </a:r>
            <a:r>
              <a:rPr lang="ko-KR" altLang="en-US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과 </a:t>
            </a:r>
            <a:r>
              <a:rPr lang="en-US" altLang="ko-KR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JSON</a:t>
            </a:r>
            <a:r>
              <a:rPr lang="ko-KR" altLang="en-US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의 비교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4388" y="2189676"/>
            <a:ext cx="7303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</a:rPr>
              <a:t>‘</a:t>
            </a:r>
            <a:r>
              <a:rPr lang="ko-KR" altLang="en-US" dirty="0" err="1">
                <a:solidFill>
                  <a:prstClr val="black"/>
                </a:solidFill>
              </a:rPr>
              <a:t>장발장</a:t>
            </a:r>
            <a:r>
              <a:rPr lang="ko-KR" altLang="en-US" dirty="0">
                <a:solidFill>
                  <a:prstClr val="black"/>
                </a:solidFill>
              </a:rPr>
              <a:t>’과 ‘</a:t>
            </a:r>
            <a:r>
              <a:rPr lang="ko-KR" altLang="en-US" dirty="0" err="1">
                <a:solidFill>
                  <a:prstClr val="black"/>
                </a:solidFill>
              </a:rPr>
              <a:t>코제트</a:t>
            </a:r>
            <a:r>
              <a:rPr lang="ko-KR" altLang="en-US" dirty="0">
                <a:solidFill>
                  <a:prstClr val="black"/>
                </a:solidFill>
              </a:rPr>
              <a:t>’ 두 학생의 </a:t>
            </a:r>
            <a:r>
              <a:rPr lang="en-US" altLang="ko-KR" dirty="0">
                <a:solidFill>
                  <a:prstClr val="black"/>
                </a:solidFill>
              </a:rPr>
              <a:t>XML </a:t>
            </a:r>
            <a:r>
              <a:rPr lang="ko-KR" altLang="en-US" dirty="0">
                <a:solidFill>
                  <a:prstClr val="black"/>
                </a:solidFill>
              </a:rPr>
              <a:t>문서를 </a:t>
            </a:r>
            <a:r>
              <a:rPr lang="en-US" altLang="ko-KR" dirty="0">
                <a:solidFill>
                  <a:prstClr val="black"/>
                </a:solidFill>
              </a:rPr>
              <a:t>JSON </a:t>
            </a:r>
            <a:r>
              <a:rPr lang="ko-KR" altLang="en-US" dirty="0">
                <a:solidFill>
                  <a:prstClr val="black"/>
                </a:solidFill>
              </a:rPr>
              <a:t>형식으로 표현한 예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1502" r="8214" b="26571"/>
          <a:stretch/>
        </p:blipFill>
        <p:spPr bwMode="auto">
          <a:xfrm>
            <a:off x="1047168" y="2696033"/>
            <a:ext cx="8351304" cy="331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78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7271"/>
          <a:stretch/>
        </p:blipFill>
        <p:spPr>
          <a:xfrm>
            <a:off x="1156574" y="388049"/>
            <a:ext cx="5420071" cy="5790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2145" y="2363994"/>
            <a:ext cx="282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solidFill>
                  <a:srgbClr val="00B0F0"/>
                </a:solidFill>
              </a:rPr>
              <a:t>Res</a:t>
            </a:r>
            <a:r>
              <a:rPr lang="en-US" altLang="ko-KR" u="sng" dirty="0">
                <a:solidFill>
                  <a:srgbClr val="00B0F0"/>
                </a:solidFill>
                <a:sym typeface="Wingdings" panose="05000000000000000000" pitchFamily="2" charset="2"/>
              </a:rPr>
              <a:t></a:t>
            </a:r>
            <a:r>
              <a:rPr lang="en-US" altLang="ko-KR" u="sng" dirty="0">
                <a:solidFill>
                  <a:srgbClr val="00B0F0"/>
                </a:solidFill>
              </a:rPr>
              <a:t> raw</a:t>
            </a:r>
            <a:r>
              <a:rPr lang="ko-KR" altLang="en-US" u="sng" dirty="0">
                <a:solidFill>
                  <a:srgbClr val="00B0F0"/>
                </a:solidFill>
              </a:rPr>
              <a:t>폴더에 있는</a:t>
            </a:r>
            <a:endParaRPr lang="en-US" altLang="ko-KR" u="sng" dirty="0">
              <a:solidFill>
                <a:srgbClr val="00B0F0"/>
              </a:solidFill>
            </a:endParaRPr>
          </a:p>
          <a:p>
            <a:r>
              <a:rPr lang="en-US" altLang="ko-KR" u="sng" dirty="0">
                <a:solidFill>
                  <a:srgbClr val="00B0F0"/>
                </a:solidFill>
              </a:rPr>
              <a:t>Customer.xml</a:t>
            </a:r>
            <a:r>
              <a:rPr lang="ko-KR" altLang="en-US" u="sng" dirty="0">
                <a:solidFill>
                  <a:srgbClr val="00B0F0"/>
                </a:solidFill>
              </a:rPr>
              <a:t>파일을 </a:t>
            </a:r>
            <a:r>
              <a:rPr lang="ko-KR" altLang="en-US" u="sng" dirty="0" err="1">
                <a:solidFill>
                  <a:srgbClr val="00B0F0"/>
                </a:solidFill>
              </a:rPr>
              <a:t>파싱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3784000" y="2687158"/>
            <a:ext cx="3608145" cy="6698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8740" b="48742"/>
          <a:stretch/>
        </p:blipFill>
        <p:spPr>
          <a:xfrm>
            <a:off x="169594" y="617875"/>
            <a:ext cx="11749958" cy="47542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341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[raw</a:t>
            </a:r>
            <a:r>
              <a:rPr lang="ko-KR" altLang="en-US" dirty="0">
                <a:solidFill>
                  <a:prstClr val="black"/>
                </a:solidFill>
              </a:rPr>
              <a:t>폴더에 </a:t>
            </a:r>
            <a:r>
              <a:rPr lang="en-US" altLang="ko-KR" dirty="0">
                <a:solidFill>
                  <a:prstClr val="black"/>
                </a:solidFill>
              </a:rPr>
              <a:t>customers.xml]</a:t>
            </a:r>
            <a:r>
              <a:rPr lang="ko-KR" altLang="en-US" dirty="0">
                <a:solidFill>
                  <a:prstClr val="black"/>
                </a:solidFill>
              </a:rPr>
              <a:t>삽입</a:t>
            </a:r>
          </a:p>
        </p:txBody>
      </p:sp>
      <p:sp>
        <p:nvSpPr>
          <p:cNvPr id="3" name="타원 2"/>
          <p:cNvSpPr/>
          <p:nvPr/>
        </p:nvSpPr>
        <p:spPr>
          <a:xfrm>
            <a:off x="538949" y="3273725"/>
            <a:ext cx="3945128" cy="5952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7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1505" y="1352"/>
            <a:ext cx="2173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[ customers.xml 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5782" y="563470"/>
            <a:ext cx="772728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&lt;customers&gt;</a:t>
            </a:r>
          </a:p>
          <a:p>
            <a:r>
              <a:rPr lang="en-US" altLang="ko-KR" dirty="0"/>
              <a:t>    &lt;customer&gt;</a:t>
            </a:r>
          </a:p>
          <a:p>
            <a:r>
              <a:rPr lang="en-US" altLang="ko-KR" dirty="0"/>
              <a:t>        &lt;name&gt;</a:t>
            </a:r>
            <a:r>
              <a:rPr lang="ko-KR" altLang="en-US" dirty="0" err="1"/>
              <a:t>장발장</a:t>
            </a:r>
            <a:r>
              <a:rPr lang="en-US" altLang="ko-KR" dirty="0"/>
              <a:t>&lt;/name&gt;</a:t>
            </a:r>
          </a:p>
          <a:p>
            <a:r>
              <a:rPr lang="en-US" altLang="ko-KR" dirty="0"/>
              <a:t>        &lt;address&gt;</a:t>
            </a:r>
            <a:r>
              <a:rPr lang="ko-KR" altLang="en-US" dirty="0"/>
              <a:t>서울 강남구</a:t>
            </a:r>
            <a:r>
              <a:rPr lang="en-US" altLang="ko-KR" dirty="0"/>
              <a:t>&lt;/address&gt;</a:t>
            </a:r>
          </a:p>
          <a:p>
            <a:r>
              <a:rPr lang="en-US" altLang="ko-KR" dirty="0"/>
              <a:t>    &lt;/customer&gt;</a:t>
            </a:r>
          </a:p>
          <a:p>
            <a:r>
              <a:rPr lang="en-US" altLang="ko-KR" dirty="0"/>
              <a:t>    &lt;customer&gt;</a:t>
            </a:r>
          </a:p>
          <a:p>
            <a:r>
              <a:rPr lang="en-US" altLang="ko-KR" dirty="0"/>
              <a:t>        &lt;name&gt;</a:t>
            </a:r>
            <a:r>
              <a:rPr lang="ko-KR" altLang="en-US" dirty="0" err="1"/>
              <a:t>코제트</a:t>
            </a:r>
            <a:r>
              <a:rPr lang="en-US" altLang="ko-KR" dirty="0"/>
              <a:t>&lt;/name&gt;</a:t>
            </a:r>
          </a:p>
          <a:p>
            <a:r>
              <a:rPr lang="en-US" altLang="ko-KR" dirty="0"/>
              <a:t>        &lt;address&gt;</a:t>
            </a:r>
            <a:r>
              <a:rPr lang="ko-KR" altLang="en-US" dirty="0"/>
              <a:t>부산 동래구</a:t>
            </a:r>
            <a:r>
              <a:rPr lang="en-US" altLang="ko-KR" dirty="0"/>
              <a:t>&lt;/address&gt;</a:t>
            </a:r>
          </a:p>
          <a:p>
            <a:r>
              <a:rPr lang="en-US" altLang="ko-KR" dirty="0"/>
              <a:t>    &lt;/customer&gt;</a:t>
            </a:r>
          </a:p>
          <a:p>
            <a:r>
              <a:rPr lang="en-US" altLang="ko-KR" dirty="0"/>
              <a:t>    &lt;customer&gt;</a:t>
            </a:r>
          </a:p>
          <a:p>
            <a:r>
              <a:rPr lang="en-US" altLang="ko-KR" dirty="0"/>
              <a:t>        &lt;name&gt;</a:t>
            </a:r>
            <a:r>
              <a:rPr lang="ko-KR" altLang="en-US" dirty="0" err="1"/>
              <a:t>판틴</a:t>
            </a:r>
            <a:r>
              <a:rPr lang="en-US" altLang="ko-KR" dirty="0"/>
              <a:t>&lt;/name&gt;</a:t>
            </a:r>
          </a:p>
          <a:p>
            <a:r>
              <a:rPr lang="en-US" altLang="ko-KR" dirty="0"/>
              <a:t>        &lt;address&gt;</a:t>
            </a:r>
            <a:r>
              <a:rPr lang="ko-KR" altLang="en-US" dirty="0"/>
              <a:t>강원도 춘천시</a:t>
            </a:r>
            <a:r>
              <a:rPr lang="en-US" altLang="ko-KR" dirty="0"/>
              <a:t>&lt;/address&gt;</a:t>
            </a:r>
          </a:p>
          <a:p>
            <a:r>
              <a:rPr lang="en-US" altLang="ko-KR" dirty="0"/>
              <a:t>    &lt;/customer&gt;</a:t>
            </a:r>
          </a:p>
          <a:p>
            <a:r>
              <a:rPr lang="en-US" altLang="ko-KR" dirty="0"/>
              <a:t>&lt;/customers&gt;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7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6129" b="36511"/>
          <a:stretch/>
        </p:blipFill>
        <p:spPr>
          <a:xfrm>
            <a:off x="181154" y="542385"/>
            <a:ext cx="9204386" cy="61018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062" y="0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[</a:t>
            </a:r>
            <a:r>
              <a:rPr lang="en-US" altLang="ko-KR" sz="2400" dirty="0" smtClean="0">
                <a:solidFill>
                  <a:prstClr val="black"/>
                </a:solidFill>
              </a:rPr>
              <a:t>strings.xml</a:t>
            </a:r>
            <a:r>
              <a:rPr lang="en-US" altLang="ko-KR" sz="2400" dirty="0">
                <a:solidFill>
                  <a:prstClr val="black"/>
                </a:solidFill>
              </a:rPr>
              <a:t>]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689237" y="5578432"/>
            <a:ext cx="1427281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6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6479" b="39328"/>
          <a:stretch/>
        </p:blipFill>
        <p:spPr>
          <a:xfrm>
            <a:off x="120770" y="476873"/>
            <a:ext cx="11739528" cy="54494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[activity_main.xml</a:t>
            </a:r>
            <a:r>
              <a:rPr lang="en-US" altLang="ko-KR" sz="2400" dirty="0">
                <a:solidFill>
                  <a:prstClr val="black"/>
                </a:solidFill>
              </a:rPr>
              <a:t>]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703939" y="3902362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9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120" y="251965"/>
            <a:ext cx="87874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android:paddingBottom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android:paddingLeft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android:paddingRight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android:paddingTop</a:t>
            </a:r>
            <a:r>
              <a:rPr lang="en-US" altLang="ko-KR" dirty="0"/>
              <a:t>="20dp" 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="@+id/data"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788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9594" b="5511"/>
          <a:stretch/>
        </p:blipFill>
        <p:spPr>
          <a:xfrm>
            <a:off x="2109599" y="461665"/>
            <a:ext cx="8318077" cy="62794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2669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[MainActivity.java]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2472022" y="1714499"/>
            <a:ext cx="2152731" cy="221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5800" y="584208"/>
            <a:ext cx="839665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com.example.parsing_1;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android.widget.TextView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import org.xmlpull.v1.XmlPullParser;</a:t>
            </a:r>
          </a:p>
          <a:p>
            <a:r>
              <a:rPr lang="en-US" altLang="ko-KR" dirty="0"/>
              <a:t>import org.xmlpull.v1.XmlPullParserFactory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java.io.InputStream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java.io.StringReader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en-US" altLang="ko-KR" dirty="0" err="1"/>
              <a:t>tv</a:t>
            </a:r>
            <a:r>
              <a:rPr lang="en-US" altLang="ko-KR" dirty="0"/>
              <a:t> = (</a:t>
            </a:r>
            <a:r>
              <a:rPr lang="en-US" altLang="ko-KR" dirty="0" err="1"/>
              <a:t>TextView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R.id.data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String file = "customers.xml";</a:t>
            </a:r>
          </a:p>
          <a:p>
            <a:r>
              <a:rPr lang="en-US" altLang="ko-KR" dirty="0"/>
              <a:t>        String result = "";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5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130" y="0"/>
            <a:ext cx="1139483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 try {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InputStream</a:t>
            </a:r>
            <a:r>
              <a:rPr lang="en-US" altLang="ko-KR" sz="1600" dirty="0"/>
              <a:t> is = </a:t>
            </a:r>
            <a:r>
              <a:rPr lang="en-US" altLang="ko-KR" sz="1600" dirty="0" err="1"/>
              <a:t>getResources</a:t>
            </a:r>
            <a:r>
              <a:rPr lang="en-US" altLang="ko-KR" sz="1600" dirty="0"/>
              <a:t>().</a:t>
            </a:r>
            <a:r>
              <a:rPr lang="en-US" altLang="ko-KR" sz="1600" dirty="0" err="1"/>
              <a:t>openRawResource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R.raw.customers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size = </a:t>
            </a:r>
            <a:r>
              <a:rPr lang="en-US" altLang="ko-KR" sz="1600" dirty="0" err="1"/>
              <a:t>is.available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byte[] buffer = new byte[size];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is.read</a:t>
            </a:r>
            <a:r>
              <a:rPr lang="en-US" altLang="ko-KR" sz="1600" dirty="0"/>
              <a:t>(buffer);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is.close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result = new String(buffer, "utf-8");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XmlPullParserFactory</a:t>
            </a:r>
            <a:r>
              <a:rPr lang="en-US" altLang="ko-KR" sz="1600" dirty="0"/>
              <a:t> factory = </a:t>
            </a:r>
            <a:r>
              <a:rPr lang="en-US" altLang="ko-KR" sz="1600" dirty="0" err="1"/>
              <a:t>XmlPullParserFactory.newInstance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factory.setNamespaceAware</a:t>
            </a:r>
            <a:r>
              <a:rPr lang="en-US" altLang="ko-KR" sz="1600" dirty="0"/>
              <a:t>(true);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XmlPullParser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xpp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factory.newPullParser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xpp.setInput</a:t>
            </a:r>
            <a:r>
              <a:rPr lang="en-US" altLang="ko-KR" sz="1600" dirty="0"/>
              <a:t>(new </a:t>
            </a:r>
            <a:r>
              <a:rPr lang="en-US" altLang="ko-KR" sz="1600" dirty="0" err="1"/>
              <a:t>StringReader</a:t>
            </a:r>
            <a:r>
              <a:rPr lang="en-US" altLang="ko-KR" sz="1600" dirty="0"/>
              <a:t>(result));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eventType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xpp.getEventType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bSet</a:t>
            </a:r>
            <a:r>
              <a:rPr lang="en-US" altLang="ko-KR" sz="1600" dirty="0"/>
              <a:t> = false;</a:t>
            </a:r>
          </a:p>
          <a:p>
            <a:r>
              <a:rPr lang="en-US" altLang="ko-KR" sz="1600" dirty="0"/>
              <a:t>            while (</a:t>
            </a:r>
            <a:r>
              <a:rPr lang="en-US" altLang="ko-KR" sz="1600" dirty="0" err="1"/>
              <a:t>eventType</a:t>
            </a:r>
            <a:r>
              <a:rPr lang="en-US" altLang="ko-KR" sz="1600" dirty="0"/>
              <a:t> != </a:t>
            </a:r>
            <a:r>
              <a:rPr lang="en-US" altLang="ko-KR" sz="1600" dirty="0" err="1"/>
              <a:t>XmlPullParser.END_DOCUMENT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        if(</a:t>
            </a:r>
            <a:r>
              <a:rPr lang="en-US" altLang="ko-KR" sz="1600" dirty="0" err="1"/>
              <a:t>eventType</a:t>
            </a:r>
            <a:r>
              <a:rPr lang="en-US" altLang="ko-KR" sz="1600" dirty="0"/>
              <a:t> == </a:t>
            </a:r>
            <a:r>
              <a:rPr lang="en-US" altLang="ko-KR" sz="1600" dirty="0" err="1"/>
              <a:t>XmlPullParser.START_DOCUMENT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            ;</a:t>
            </a:r>
          </a:p>
          <a:p>
            <a:r>
              <a:rPr lang="en-US" altLang="ko-KR" sz="1600" dirty="0"/>
              <a:t>                } else if(</a:t>
            </a:r>
            <a:r>
              <a:rPr lang="en-US" altLang="ko-KR" sz="1600" dirty="0" err="1"/>
              <a:t>eventType</a:t>
            </a:r>
            <a:r>
              <a:rPr lang="en-US" altLang="ko-KR" sz="1600" dirty="0"/>
              <a:t> == </a:t>
            </a:r>
            <a:r>
              <a:rPr lang="en-US" altLang="ko-KR" sz="1600" dirty="0" err="1"/>
              <a:t>XmlPullParser.START_TAG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            String </a:t>
            </a:r>
            <a:r>
              <a:rPr lang="en-US" altLang="ko-KR" sz="1600" dirty="0" err="1"/>
              <a:t>tag_name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xpp.getName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        if (</a:t>
            </a:r>
            <a:r>
              <a:rPr lang="en-US" altLang="ko-KR" sz="1600" dirty="0" err="1"/>
              <a:t>tag_name.equals</a:t>
            </a:r>
            <a:r>
              <a:rPr lang="en-US" altLang="ko-KR" sz="1600" dirty="0"/>
              <a:t>("name") || </a:t>
            </a:r>
            <a:r>
              <a:rPr lang="en-US" altLang="ko-KR" sz="1600" dirty="0" err="1"/>
              <a:t>tag_name.equals</a:t>
            </a:r>
            <a:r>
              <a:rPr lang="en-US" altLang="ko-KR" sz="1600" dirty="0"/>
              <a:t>("address"))</a:t>
            </a:r>
          </a:p>
          <a:p>
            <a:r>
              <a:rPr lang="en-US" altLang="ko-KR" sz="1600" dirty="0"/>
              <a:t>                        </a:t>
            </a:r>
            <a:r>
              <a:rPr lang="en-US" altLang="ko-KR" sz="1600" dirty="0" err="1"/>
              <a:t>bSet</a:t>
            </a:r>
            <a:r>
              <a:rPr lang="en-US" altLang="ko-KR" sz="1600" dirty="0"/>
              <a:t> = true; }</a:t>
            </a:r>
          </a:p>
          <a:p>
            <a:r>
              <a:rPr lang="en-US" altLang="ko-KR" sz="1600" dirty="0"/>
              <a:t>                else if(</a:t>
            </a:r>
            <a:r>
              <a:rPr lang="en-US" altLang="ko-KR" sz="1600" dirty="0" err="1"/>
              <a:t>eventType</a:t>
            </a:r>
            <a:r>
              <a:rPr lang="en-US" altLang="ko-KR" sz="1600" dirty="0"/>
              <a:t> == </a:t>
            </a:r>
            <a:r>
              <a:rPr lang="en-US" altLang="ko-KR" sz="1600" dirty="0" err="1"/>
              <a:t>XmlPullParser.TEXT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            if (</a:t>
            </a:r>
            <a:r>
              <a:rPr lang="en-US" altLang="ko-KR" sz="1600" dirty="0" err="1"/>
              <a:t>bSet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                String data = </a:t>
            </a:r>
            <a:r>
              <a:rPr lang="en-US" altLang="ko-KR" sz="1600" dirty="0" err="1"/>
              <a:t>xpp.getText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            </a:t>
            </a:r>
            <a:r>
              <a:rPr lang="en-US" altLang="ko-KR" sz="1600" dirty="0" err="1"/>
              <a:t>tv.append</a:t>
            </a:r>
            <a:r>
              <a:rPr lang="en-US" altLang="ko-KR" sz="1600" dirty="0"/>
              <a:t>(data + "\n");</a:t>
            </a:r>
          </a:p>
          <a:p>
            <a:r>
              <a:rPr lang="en-US" altLang="ko-KR" sz="1600" dirty="0"/>
              <a:t>                        </a:t>
            </a:r>
            <a:r>
              <a:rPr lang="en-US" altLang="ko-KR" sz="1600" dirty="0" err="1"/>
              <a:t>bSet</a:t>
            </a:r>
            <a:r>
              <a:rPr lang="en-US" altLang="ko-KR" sz="1600" dirty="0"/>
              <a:t> = false;</a:t>
            </a:r>
          </a:p>
          <a:p>
            <a:r>
              <a:rPr lang="en-US" altLang="ko-KR" sz="1600" dirty="0"/>
              <a:t>                    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9817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4739" y="810878"/>
            <a:ext cx="80713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} else if(</a:t>
            </a:r>
            <a:r>
              <a:rPr lang="en-US" altLang="ko-KR" dirty="0" err="1"/>
              <a:t>eventType</a:t>
            </a:r>
            <a:r>
              <a:rPr lang="en-US" altLang="ko-KR" dirty="0"/>
              <a:t> == </a:t>
            </a:r>
            <a:r>
              <a:rPr lang="en-US" altLang="ko-KR" dirty="0" err="1"/>
              <a:t>XmlPullParser.END_TAG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        ;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eventType</a:t>
            </a:r>
            <a:r>
              <a:rPr lang="en-US" altLang="ko-KR" dirty="0"/>
              <a:t> = </a:t>
            </a:r>
            <a:r>
              <a:rPr lang="en-US" altLang="ko-KR" dirty="0" err="1"/>
              <a:t>xpp.next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 catch (Exception e)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tv.setText</a:t>
            </a:r>
            <a:r>
              <a:rPr lang="en-US" altLang="ko-KR" dirty="0"/>
              <a:t>(</a:t>
            </a:r>
            <a:r>
              <a:rPr lang="en-US" altLang="ko-KR" dirty="0" err="1"/>
              <a:t>e.getMessage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1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473" y="69813"/>
            <a:ext cx="225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Tahoma" pitchFamily="34" charset="0"/>
                <a:ea typeface="나눔고딕"/>
                <a:cs typeface="Tahoma" pitchFamily="34" charset="0"/>
              </a:rPr>
              <a:t>XML </a:t>
            </a:r>
            <a:r>
              <a:rPr lang="ko-KR" altLang="en-US" b="1" dirty="0">
                <a:latin typeface="Tahoma" pitchFamily="34" charset="0"/>
                <a:ea typeface="나눔고딕"/>
                <a:cs typeface="Tahoma" pitchFamily="34" charset="0"/>
              </a:rPr>
              <a:t>데이터 </a:t>
            </a:r>
            <a:r>
              <a:rPr lang="ko-KR" altLang="en-US" b="1" dirty="0" err="1">
                <a:latin typeface="Tahoma" pitchFamily="34" charset="0"/>
                <a:ea typeface="나눔고딕"/>
                <a:cs typeface="Tahoma" pitchFamily="34" charset="0"/>
              </a:rPr>
              <a:t>파싱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49621" y="552893"/>
            <a:ext cx="2867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Parsing1 </a:t>
            </a:r>
            <a:r>
              <a:rPr lang="ko-KR" altLang="en-US" dirty="0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프로젝트</a:t>
            </a:r>
            <a:r>
              <a:rPr lang="en-US" altLang="ko-KR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dirty="0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개요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8085" y="922225"/>
            <a:ext cx="9148542" cy="534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16454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16071"/>
            <a:ext cx="247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[AndroidManifest.xml]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7556" b="23858"/>
          <a:stretch/>
        </p:blipFill>
        <p:spPr>
          <a:xfrm>
            <a:off x="474786" y="169748"/>
            <a:ext cx="11007968" cy="65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3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653" t="10703" r="39051" b="680"/>
          <a:stretch/>
        </p:blipFill>
        <p:spPr>
          <a:xfrm>
            <a:off x="629728" y="569656"/>
            <a:ext cx="2865841" cy="6110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8788" t="10393" r="38739" b="444"/>
          <a:stretch/>
        </p:blipFill>
        <p:spPr>
          <a:xfrm>
            <a:off x="6439186" y="230832"/>
            <a:ext cx="3205976" cy="64493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028" y="0"/>
            <a:ext cx="499918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JASON</a:t>
            </a: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데이터파싱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예제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Parsing2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23583" y="2355601"/>
            <a:ext cx="158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JASON</a:t>
            </a:r>
            <a:r>
              <a:rPr lang="ko-KR" altLang="en-US" dirty="0">
                <a:solidFill>
                  <a:srgbClr val="FF0000"/>
                </a:solidFill>
              </a:rPr>
              <a:t>데이터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파싱결과출력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4" idx="1"/>
          </p:cNvCxnSpPr>
          <p:nvPr/>
        </p:nvCxnSpPr>
        <p:spPr>
          <a:xfrm flipH="1" flipV="1">
            <a:off x="8358996" y="2113472"/>
            <a:ext cx="1964587" cy="5652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783844" y="3169709"/>
            <a:ext cx="646982" cy="724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7"/>
          </p:cNvCxnSpPr>
          <p:nvPr/>
        </p:nvCxnSpPr>
        <p:spPr>
          <a:xfrm flipV="1">
            <a:off x="3336078" y="1086928"/>
            <a:ext cx="3168239" cy="21888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860"/>
          <a:stretch/>
        </p:blipFill>
        <p:spPr>
          <a:xfrm>
            <a:off x="877164" y="168768"/>
            <a:ext cx="6139359" cy="5080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84232" y="2924945"/>
            <a:ext cx="158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JASON</a:t>
            </a:r>
            <a:r>
              <a:rPr lang="ko-KR" altLang="en-US" dirty="0">
                <a:solidFill>
                  <a:srgbClr val="FF0000"/>
                </a:solidFill>
              </a:rPr>
              <a:t>데이터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파싱결과출력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4" idx="1"/>
          </p:cNvCxnSpPr>
          <p:nvPr/>
        </p:nvCxnSpPr>
        <p:spPr>
          <a:xfrm flipH="1">
            <a:off x="5159896" y="3248110"/>
            <a:ext cx="3024336" cy="5409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09729" y="1872289"/>
            <a:ext cx="2843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solidFill>
                  <a:srgbClr val="00B0F0"/>
                </a:solidFill>
              </a:rPr>
              <a:t>Res</a:t>
            </a:r>
            <a:r>
              <a:rPr lang="en-US" altLang="ko-KR" u="sng" dirty="0">
                <a:solidFill>
                  <a:srgbClr val="00B0F0"/>
                </a:solidFill>
                <a:sym typeface="Wingdings" panose="05000000000000000000" pitchFamily="2" charset="2"/>
              </a:rPr>
              <a:t></a:t>
            </a:r>
            <a:r>
              <a:rPr lang="en-US" altLang="ko-KR" u="sng" dirty="0">
                <a:solidFill>
                  <a:srgbClr val="00B0F0"/>
                </a:solidFill>
              </a:rPr>
              <a:t> raw</a:t>
            </a:r>
            <a:r>
              <a:rPr lang="ko-KR" altLang="en-US" u="sng" dirty="0">
                <a:solidFill>
                  <a:srgbClr val="00B0F0"/>
                </a:solidFill>
              </a:rPr>
              <a:t>폴더에 있는</a:t>
            </a:r>
            <a:endParaRPr lang="en-US" altLang="ko-KR" u="sng" dirty="0">
              <a:solidFill>
                <a:srgbClr val="00B0F0"/>
              </a:solidFill>
            </a:endParaRPr>
          </a:p>
          <a:p>
            <a:r>
              <a:rPr lang="en-US" altLang="ko-KR" u="sng" dirty="0" err="1">
                <a:solidFill>
                  <a:srgbClr val="00B0F0"/>
                </a:solidFill>
              </a:rPr>
              <a:t>c</a:t>
            </a:r>
            <a:r>
              <a:rPr lang="en-US" altLang="ko-KR" u="sng" dirty="0" err="1" smtClean="0">
                <a:solidFill>
                  <a:srgbClr val="00B0F0"/>
                </a:solidFill>
              </a:rPr>
              <a:t>ustomer.json</a:t>
            </a:r>
            <a:r>
              <a:rPr lang="ko-KR" altLang="en-US" u="sng" dirty="0" smtClean="0">
                <a:solidFill>
                  <a:srgbClr val="00B0F0"/>
                </a:solidFill>
              </a:rPr>
              <a:t>파일을 </a:t>
            </a:r>
            <a:r>
              <a:rPr lang="ko-KR" altLang="en-US" u="sng" dirty="0" err="1">
                <a:solidFill>
                  <a:srgbClr val="00B0F0"/>
                </a:solidFill>
              </a:rPr>
              <a:t>파싱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2674" b="49957"/>
          <a:stretch/>
        </p:blipFill>
        <p:spPr>
          <a:xfrm>
            <a:off x="284455" y="580293"/>
            <a:ext cx="11664291" cy="57275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641" y="43132"/>
            <a:ext cx="422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B0F0"/>
                </a:solidFill>
              </a:rPr>
              <a:t>[raw</a:t>
            </a:r>
            <a:r>
              <a:rPr lang="ko-KR" altLang="en-US" dirty="0">
                <a:solidFill>
                  <a:srgbClr val="00B0F0"/>
                </a:solidFill>
              </a:rPr>
              <a:t>폴더에 </a:t>
            </a:r>
            <a:r>
              <a:rPr lang="en-US" altLang="ko-KR" dirty="0" err="1">
                <a:solidFill>
                  <a:srgbClr val="00B0F0"/>
                </a:solidFill>
              </a:rPr>
              <a:t>customers.json</a:t>
            </a:r>
            <a:r>
              <a:rPr lang="en-US" altLang="ko-KR" dirty="0">
                <a:solidFill>
                  <a:srgbClr val="00B0F0"/>
                </a:solidFill>
              </a:rPr>
              <a:t>]</a:t>
            </a:r>
            <a:r>
              <a:rPr lang="ko-KR" altLang="en-US" dirty="0">
                <a:solidFill>
                  <a:srgbClr val="00B0F0"/>
                </a:solidFill>
              </a:rPr>
              <a:t>파일삽입</a:t>
            </a:r>
          </a:p>
        </p:txBody>
      </p:sp>
      <p:sp>
        <p:nvSpPr>
          <p:cNvPr id="3" name="타원 2"/>
          <p:cNvSpPr/>
          <p:nvPr/>
        </p:nvSpPr>
        <p:spPr>
          <a:xfrm>
            <a:off x="493284" y="4210311"/>
            <a:ext cx="3581166" cy="528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3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7585"/>
            <a:ext cx="2593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>
                <a:solidFill>
                  <a:srgbClr val="FF0000"/>
                </a:solidFill>
              </a:rPr>
              <a:t>[ </a:t>
            </a:r>
            <a:r>
              <a:rPr lang="en-US" altLang="ko-KR" sz="2000" dirty="0" err="1">
                <a:solidFill>
                  <a:srgbClr val="FF0000"/>
                </a:solidFill>
              </a:rPr>
              <a:t>customers.json</a:t>
            </a:r>
            <a:r>
              <a:rPr lang="en-US" altLang="ko-KR" sz="2000" dirty="0">
                <a:solidFill>
                  <a:srgbClr val="FF0000"/>
                </a:solidFill>
              </a:rPr>
              <a:t> 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9086" y="654502"/>
            <a:ext cx="66653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{"customers": [</a:t>
            </a:r>
          </a:p>
          <a:p>
            <a:r>
              <a:rPr lang="en-US" altLang="ko-KR" sz="2000" dirty="0"/>
              <a:t>  {"name":"</a:t>
            </a:r>
            <a:r>
              <a:rPr lang="ko-KR" altLang="en-US" sz="2000" dirty="0" err="1"/>
              <a:t>장발장</a:t>
            </a:r>
            <a:r>
              <a:rPr lang="en-US" altLang="ko-KR" sz="2000" dirty="0"/>
              <a:t>", "address":"</a:t>
            </a:r>
            <a:r>
              <a:rPr lang="ko-KR" altLang="en-US" sz="2000" dirty="0"/>
              <a:t>서울 강남구</a:t>
            </a:r>
            <a:r>
              <a:rPr lang="en-US" altLang="ko-KR" sz="2000" dirty="0"/>
              <a:t>"},</a:t>
            </a:r>
          </a:p>
          <a:p>
            <a:r>
              <a:rPr lang="en-US" altLang="ko-KR" sz="2000" dirty="0"/>
              <a:t>  {"name":"</a:t>
            </a:r>
            <a:r>
              <a:rPr lang="ko-KR" altLang="en-US" sz="2000" dirty="0" err="1"/>
              <a:t>코제트</a:t>
            </a:r>
            <a:r>
              <a:rPr lang="en-US" altLang="ko-KR" sz="2000" dirty="0"/>
              <a:t>", "address":"</a:t>
            </a:r>
            <a:r>
              <a:rPr lang="ko-KR" altLang="en-US" sz="2000" dirty="0"/>
              <a:t>부산 동래구</a:t>
            </a:r>
            <a:r>
              <a:rPr lang="en-US" altLang="ko-KR" sz="2000" dirty="0"/>
              <a:t>"},</a:t>
            </a:r>
          </a:p>
          <a:p>
            <a:r>
              <a:rPr lang="en-US" altLang="ko-KR" sz="2000" dirty="0"/>
              <a:t>  {"name":"</a:t>
            </a:r>
            <a:r>
              <a:rPr lang="ko-KR" altLang="en-US" sz="2000" dirty="0" err="1"/>
              <a:t>판틴</a:t>
            </a:r>
            <a:r>
              <a:rPr lang="en-US" altLang="ko-KR" sz="2000" dirty="0"/>
              <a:t>",  "address":"</a:t>
            </a:r>
            <a:r>
              <a:rPr lang="ko-KR" altLang="en-US" sz="2000" dirty="0"/>
              <a:t>강원도 춘천시</a:t>
            </a:r>
            <a:r>
              <a:rPr lang="en-US" altLang="ko-KR" sz="2000" dirty="0"/>
              <a:t>"}</a:t>
            </a:r>
          </a:p>
          <a:p>
            <a:r>
              <a:rPr lang="en-US" altLang="ko-KR" sz="2000" dirty="0"/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4104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737" b="42686"/>
          <a:stretch/>
        </p:blipFill>
        <p:spPr>
          <a:xfrm>
            <a:off x="361854" y="626774"/>
            <a:ext cx="9872391" cy="503094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500" y="0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[</a:t>
            </a:r>
            <a:r>
              <a:rPr lang="en-US" altLang="ko-KR" sz="2400" dirty="0" smtClean="0">
                <a:solidFill>
                  <a:prstClr val="black"/>
                </a:solidFill>
              </a:rPr>
              <a:t>strings.xml</a:t>
            </a:r>
            <a:r>
              <a:rPr lang="en-US" altLang="ko-KR" sz="2400" dirty="0">
                <a:solidFill>
                  <a:prstClr val="black"/>
                </a:solidFill>
              </a:rPr>
              <a:t>]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76792" y="3721467"/>
            <a:ext cx="2866507" cy="252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0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3041" b="44815"/>
          <a:stretch/>
        </p:blipFill>
        <p:spPr>
          <a:xfrm>
            <a:off x="112404" y="521991"/>
            <a:ext cx="11657107" cy="54040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21548" y="-77636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[activity_main.xml]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66563" y="3042138"/>
            <a:ext cx="3050359" cy="3014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3683" y="303724"/>
            <a:ext cx="95494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fill_parent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fill_parent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android:paddingBottom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android:paddingLeft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android:paddingRight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android:paddingTop</a:t>
            </a:r>
            <a:r>
              <a:rPr lang="en-US" altLang="ko-KR" dirty="0"/>
              <a:t>="20dp" 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="@+id/data"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fill_parent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225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8748" b="5552"/>
          <a:stretch/>
        </p:blipFill>
        <p:spPr>
          <a:xfrm>
            <a:off x="956121" y="305220"/>
            <a:ext cx="8900055" cy="663608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94890"/>
            <a:ext cx="2252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[MainActivity.java]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243078" y="1591408"/>
            <a:ext cx="2177130" cy="260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1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7200" y="459021"/>
            <a:ext cx="1000564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com.example.parsing_2;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android.widget.TextView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org.json.JSONArray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org.json.JSONObject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java.io.InputStream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159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/>
        </p:nvSpPr>
        <p:spPr>
          <a:xfrm>
            <a:off x="0" y="125805"/>
            <a:ext cx="4183811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14350" indent="-5143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kumimoji="1" lang="ko-KR" altLang="en-US" sz="2400" dirty="0">
                <a:latin typeface="Tahoma" pitchFamily="34" charset="0"/>
                <a:cs typeface="Tahoma" pitchFamily="34" charset="0"/>
              </a:rPr>
              <a:t>기본 파일 간의 연관관계</a:t>
            </a:r>
            <a:endParaRPr lang="en-US" altLang="ko-KR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29116" y="556692"/>
            <a:ext cx="9560920" cy="5637074"/>
            <a:chOff x="829116" y="556692"/>
            <a:chExt cx="9560920" cy="563707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2" t="14095" r="7797" b="8190"/>
            <a:stretch/>
          </p:blipFill>
          <p:spPr bwMode="auto">
            <a:xfrm>
              <a:off x="829116" y="556692"/>
              <a:ext cx="9560920" cy="563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488" y="3375229"/>
              <a:ext cx="847417" cy="4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258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807" y="177420"/>
            <a:ext cx="9944101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sz="1600" dirty="0" err="1" smtClean="0"/>
              <a:t>TextView</a:t>
            </a:r>
            <a:r>
              <a:rPr lang="en-US" altLang="ko-KR" sz="1600" dirty="0" smtClean="0"/>
              <a:t> </a:t>
            </a:r>
            <a:r>
              <a:rPr lang="en-US" altLang="ko-KR" sz="1600" dirty="0" err="1"/>
              <a:t>tv</a:t>
            </a:r>
            <a:r>
              <a:rPr lang="en-US" altLang="ko-KR" sz="1600" dirty="0"/>
              <a:t> = (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R.id.data</a:t>
            </a:r>
            <a:r>
              <a:rPr lang="en-US" altLang="ko-KR" sz="1600" dirty="0" smtClean="0"/>
              <a:t>);</a:t>
            </a:r>
            <a:endParaRPr lang="en-US" altLang="ko-KR" sz="1600" dirty="0"/>
          </a:p>
          <a:p>
            <a:r>
              <a:rPr lang="en-US" altLang="ko-KR" sz="1600" dirty="0"/>
              <a:t>        String file = "</a:t>
            </a:r>
            <a:r>
              <a:rPr lang="en-US" altLang="ko-KR" sz="1600" dirty="0" err="1"/>
              <a:t>customers.json</a:t>
            </a:r>
            <a:r>
              <a:rPr lang="en-US" altLang="ko-KR" sz="1600" dirty="0"/>
              <a:t>";</a:t>
            </a:r>
          </a:p>
          <a:p>
            <a:r>
              <a:rPr lang="en-US" altLang="ko-KR" sz="1600" dirty="0"/>
              <a:t>        String result = "";</a:t>
            </a:r>
          </a:p>
          <a:p>
            <a:r>
              <a:rPr lang="en-US" altLang="ko-KR" sz="1600" dirty="0"/>
              <a:t>        try {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InputStream</a:t>
            </a:r>
            <a:r>
              <a:rPr lang="en-US" altLang="ko-KR" sz="1600" dirty="0"/>
              <a:t> is = </a:t>
            </a:r>
            <a:r>
              <a:rPr lang="en-US" altLang="ko-KR" sz="1600" dirty="0" err="1"/>
              <a:t>getResources</a:t>
            </a:r>
            <a:r>
              <a:rPr lang="en-US" altLang="ko-KR" sz="1600" dirty="0"/>
              <a:t>().</a:t>
            </a:r>
            <a:r>
              <a:rPr lang="en-US" altLang="ko-KR" sz="1600" dirty="0" err="1"/>
              <a:t>openRawResource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R.raw.customers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size = </a:t>
            </a:r>
            <a:r>
              <a:rPr lang="en-US" altLang="ko-KR" sz="1600" dirty="0" err="1"/>
              <a:t>is.available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byte[] buffer = new byte[size];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is.read</a:t>
            </a:r>
            <a:r>
              <a:rPr lang="en-US" altLang="ko-KR" sz="1600" dirty="0"/>
              <a:t>(buffer);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is.close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    result = new String(buffer, "utf-8");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JSONObject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json</a:t>
            </a:r>
            <a:r>
              <a:rPr lang="en-US" altLang="ko-KR" sz="1600" dirty="0"/>
              <a:t> = new </a:t>
            </a:r>
            <a:r>
              <a:rPr lang="en-US" altLang="ko-KR" sz="1600" dirty="0" err="1"/>
              <a:t>JSONObject</a:t>
            </a:r>
            <a:r>
              <a:rPr lang="en-US" altLang="ko-KR" sz="1600" dirty="0"/>
              <a:t>(result);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JSONArray</a:t>
            </a:r>
            <a:r>
              <a:rPr lang="en-US" altLang="ko-KR" sz="1600" dirty="0"/>
              <a:t> </a:t>
            </a:r>
            <a:r>
              <a:rPr lang="en-US" altLang="ko-KR" sz="1600" dirty="0" err="1"/>
              <a:t>jArr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json.getJSONArray</a:t>
            </a:r>
            <a:r>
              <a:rPr lang="en-US" altLang="ko-KR" sz="1600" dirty="0"/>
              <a:t>("customers");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for 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=0;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jArr.length</a:t>
            </a:r>
            <a:r>
              <a:rPr lang="en-US" altLang="ko-KR" sz="1600" dirty="0"/>
              <a:t>();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++) {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json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jArr.getJSONObject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    String name    = </a:t>
            </a:r>
            <a:r>
              <a:rPr lang="en-US" altLang="ko-KR" sz="1600" dirty="0" err="1"/>
              <a:t>json.getString</a:t>
            </a:r>
            <a:r>
              <a:rPr lang="en-US" altLang="ko-KR" sz="1600" dirty="0"/>
              <a:t>("name");</a:t>
            </a:r>
          </a:p>
          <a:p>
            <a:r>
              <a:rPr lang="en-US" altLang="ko-KR" sz="1600" dirty="0"/>
              <a:t>                String address = </a:t>
            </a:r>
            <a:r>
              <a:rPr lang="en-US" altLang="ko-KR" sz="1600" dirty="0" err="1"/>
              <a:t>json.getString</a:t>
            </a:r>
            <a:r>
              <a:rPr lang="en-US" altLang="ko-KR" sz="1600" dirty="0"/>
              <a:t>("address");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tv.append</a:t>
            </a:r>
            <a:r>
              <a:rPr lang="en-US" altLang="ko-KR" sz="1600" dirty="0"/>
              <a:t>(name + "\n");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tv.append</a:t>
            </a:r>
            <a:r>
              <a:rPr lang="en-US" altLang="ko-KR" sz="1600" dirty="0"/>
              <a:t>(address + "\n");</a:t>
            </a:r>
          </a:p>
          <a:p>
            <a:r>
              <a:rPr lang="en-US" altLang="ko-KR" sz="1600" dirty="0"/>
              <a:t>            }</a:t>
            </a:r>
          </a:p>
          <a:p>
            <a:r>
              <a:rPr lang="en-US" altLang="ko-KR" sz="1600" dirty="0"/>
              <a:t>        } catch (Exception e) {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tv.setText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e.getMessage</a:t>
            </a:r>
            <a:r>
              <a:rPr lang="en-US" altLang="ko-KR" sz="1600" dirty="0"/>
              <a:t>());</a:t>
            </a:r>
          </a:p>
          <a:p>
            <a:r>
              <a:rPr lang="en-US" altLang="ko-KR" sz="1600" dirty="0"/>
              <a:t>        }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65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9448" b="25057"/>
          <a:stretch/>
        </p:blipFill>
        <p:spPr>
          <a:xfrm>
            <a:off x="107577" y="316957"/>
            <a:ext cx="10663000" cy="63713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83153"/>
            <a:ext cx="2732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[AndroidManifest.xml]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26978" y="1566145"/>
            <a:ext cx="165618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895" y="71634"/>
            <a:ext cx="2194832" cy="31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ko-KR" altLang="en-US" dirty="0"/>
              <a:t>클래스 관련 설명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31163" r="3082" b="34419"/>
          <a:stretch/>
        </p:blipFill>
        <p:spPr bwMode="auto">
          <a:xfrm>
            <a:off x="595022" y="460283"/>
            <a:ext cx="8281115" cy="208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17942" r="3574" b="36590"/>
          <a:stretch/>
        </p:blipFill>
        <p:spPr bwMode="auto">
          <a:xfrm>
            <a:off x="595022" y="2824048"/>
            <a:ext cx="8281115" cy="274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59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14815" r="3645" b="20140"/>
          <a:stretch/>
        </p:blipFill>
        <p:spPr bwMode="auto">
          <a:xfrm>
            <a:off x="1571271" y="695227"/>
            <a:ext cx="8533262" cy="404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58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11714" y="351673"/>
            <a:ext cx="8612858" cy="4971072"/>
            <a:chOff x="1805012" y="1628382"/>
            <a:chExt cx="8612858" cy="497107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2" t="77244" r="3645" b="6341"/>
            <a:stretch/>
          </p:blipFill>
          <p:spPr bwMode="auto">
            <a:xfrm>
              <a:off x="1805012" y="1628382"/>
              <a:ext cx="8586416" cy="1028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0" t="19476" r="3687" b="16324"/>
            <a:stretch/>
          </p:blipFill>
          <p:spPr bwMode="auto">
            <a:xfrm>
              <a:off x="1830064" y="2562542"/>
              <a:ext cx="8587806" cy="4036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921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0" y="125805"/>
            <a:ext cx="3762638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/>
              </a:rPr>
              <a:t>XML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문서의 </a:t>
            </a:r>
            <a:r>
              <a:rPr lang="ko-KR" altLang="en-US" sz="2400" dirty="0" err="1">
                <a:solidFill>
                  <a:prstClr val="black"/>
                </a:solidFill>
                <a:latin typeface="맑은 고딕"/>
              </a:rPr>
              <a:t>파싱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 방법</a:t>
            </a: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56202" y="556692"/>
            <a:ext cx="7819977" cy="5615162"/>
            <a:chOff x="2174119" y="828103"/>
            <a:chExt cx="7819977" cy="561516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4" t="18222" r="6358" b="15622"/>
            <a:stretch/>
          </p:blipFill>
          <p:spPr bwMode="auto">
            <a:xfrm>
              <a:off x="2199171" y="828103"/>
              <a:ext cx="7794925" cy="3897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0" t="22881" r="6625" b="47148"/>
            <a:stretch/>
          </p:blipFill>
          <p:spPr bwMode="auto">
            <a:xfrm>
              <a:off x="2174119" y="4672502"/>
              <a:ext cx="7807451" cy="1770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4194446" y="125805"/>
            <a:ext cx="6467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sym typeface="Wingdings"/>
              </a:rPr>
              <a:t> </a:t>
            </a:r>
            <a:r>
              <a:rPr lang="ko-KR" altLang="en-US" sz="1600" dirty="0" smtClean="0">
                <a:solidFill>
                  <a:srgbClr val="00B0F0"/>
                </a:solidFill>
                <a:sym typeface="Wingdings"/>
              </a:rPr>
              <a:t>여기서</a:t>
            </a:r>
            <a:r>
              <a:rPr lang="ko-KR" altLang="en-US" sz="1600" dirty="0" smtClean="0">
                <a:solidFill>
                  <a:srgbClr val="00B0F0"/>
                </a:solidFill>
              </a:rPr>
              <a:t>는 </a:t>
            </a:r>
            <a:r>
              <a:rPr lang="ko-KR" altLang="en-US" sz="1600" dirty="0">
                <a:solidFill>
                  <a:srgbClr val="00B0F0"/>
                </a:solidFill>
              </a:rPr>
              <a:t>초보자가 상대적으로 이해하기 쉬운 </a:t>
            </a:r>
            <a:r>
              <a:rPr lang="en-US" altLang="ko-KR" sz="1600" dirty="0">
                <a:solidFill>
                  <a:srgbClr val="00B0F0"/>
                </a:solidFill>
              </a:rPr>
              <a:t>Pull Parser</a:t>
            </a:r>
            <a:r>
              <a:rPr lang="ko-KR" altLang="en-US" sz="1600" dirty="0">
                <a:solidFill>
                  <a:srgbClr val="00B0F0"/>
                </a:solidFill>
              </a:rPr>
              <a:t>를 이용</a:t>
            </a:r>
          </a:p>
        </p:txBody>
      </p:sp>
    </p:spTree>
    <p:extLst>
      <p:ext uri="{BB962C8B-B14F-4D97-AF65-F5344CB8AC3E}">
        <p14:creationId xmlns:p14="http://schemas.microsoft.com/office/powerpoint/2010/main" val="218529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171007" y="82673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en-US" altLang="ko-KR" sz="2400" dirty="0"/>
              <a:t>XML </a:t>
            </a:r>
            <a:r>
              <a:rPr lang="ko-KR" altLang="en-US" sz="2400" dirty="0"/>
              <a:t>데이터 파일 작성</a:t>
            </a:r>
            <a:endParaRPr lang="en-US" altLang="ko-KR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72333" y="513560"/>
            <a:ext cx="8402910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tabLst>
                <a:tab pos="177800" algn="l"/>
                <a:tab pos="803275" algn="l"/>
              </a:tabLst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assets </a:t>
            </a:r>
            <a:r>
              <a:rPr lang="ko-KR" altLang="en-US" sz="1400" dirty="0">
                <a:solidFill>
                  <a:prstClr val="black"/>
                </a:solidFill>
              </a:rPr>
              <a:t>폴더</a:t>
            </a:r>
            <a:endParaRPr kumimoji="1" lang="en-US" altLang="ko-KR" sz="1300" dirty="0">
              <a:solidFill>
                <a:prstClr val="white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2333" y="842881"/>
            <a:ext cx="7717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성명과 주소로 구성된 </a:t>
            </a:r>
            <a:r>
              <a:rPr lang="en-US" altLang="ko-KR" dirty="0">
                <a:solidFill>
                  <a:prstClr val="black"/>
                </a:solidFill>
              </a:rPr>
              <a:t>3</a:t>
            </a:r>
            <a:r>
              <a:rPr lang="ko-KR" altLang="en-US" dirty="0">
                <a:solidFill>
                  <a:prstClr val="black"/>
                </a:solidFill>
              </a:rPr>
              <a:t>명의 고객 데이터에 대한 </a:t>
            </a:r>
            <a:r>
              <a:rPr lang="en-US" altLang="ko-KR" b="1" dirty="0">
                <a:solidFill>
                  <a:prstClr val="black"/>
                </a:solidFill>
              </a:rPr>
              <a:t>XML </a:t>
            </a:r>
            <a:r>
              <a:rPr lang="ko-KR" altLang="en-US" dirty="0">
                <a:solidFill>
                  <a:prstClr val="black"/>
                </a:solidFill>
              </a:rPr>
              <a:t>문서</a:t>
            </a:r>
            <a:r>
              <a:rPr lang="en-US" altLang="ko-KR" b="1" dirty="0">
                <a:solidFill>
                  <a:prstClr val="black"/>
                </a:solidFill>
              </a:rPr>
              <a:t>(customers.</a:t>
            </a:r>
          </a:p>
          <a:p>
            <a:r>
              <a:rPr lang="en-US" altLang="ko-KR" b="1" dirty="0">
                <a:solidFill>
                  <a:prstClr val="black"/>
                </a:solidFill>
              </a:rPr>
              <a:t>xml)</a:t>
            </a:r>
            <a:r>
              <a:rPr lang="ko-KR" altLang="en-US" dirty="0">
                <a:solidFill>
                  <a:prstClr val="black"/>
                </a:solidFill>
              </a:rPr>
              <a:t>를 </a:t>
            </a:r>
            <a:r>
              <a:rPr lang="en-US" altLang="ko-KR" b="1" dirty="0">
                <a:solidFill>
                  <a:prstClr val="black"/>
                </a:solidFill>
              </a:rPr>
              <a:t>assets </a:t>
            </a:r>
            <a:r>
              <a:rPr lang="ko-KR" altLang="en-US" dirty="0">
                <a:solidFill>
                  <a:prstClr val="black"/>
                </a:solidFill>
              </a:rPr>
              <a:t>폴더에 저장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97" y="1273768"/>
            <a:ext cx="7169517" cy="46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6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3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3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4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4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4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4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4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3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1052</Words>
  <Application>Microsoft Office PowerPoint</Application>
  <PresentationFormat>와이드스크린</PresentationFormat>
  <Paragraphs>234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22</vt:i4>
      </vt:variant>
      <vt:variant>
        <vt:lpstr>슬라이드 제목</vt:lpstr>
      </vt:variant>
      <vt:variant>
        <vt:i4>41</vt:i4>
      </vt:variant>
    </vt:vector>
  </HeadingPairs>
  <TitlesOfParts>
    <vt:vector size="73" baseType="lpstr">
      <vt:lpstr>Adobe Fan Heiti Std B</vt:lpstr>
      <vt:lpstr>HY견고딕</vt:lpstr>
      <vt:lpstr>나눔고딕</vt:lpstr>
      <vt:lpstr>맑은 고딕</vt:lpstr>
      <vt:lpstr>Arial</vt:lpstr>
      <vt:lpstr>Calibri</vt:lpstr>
      <vt:lpstr>Calibri Light</vt:lpstr>
      <vt:lpstr>Tahoma</vt:lpstr>
      <vt:lpstr>Wingdings</vt:lpstr>
      <vt:lpstr>Wingdings 2</vt:lpstr>
      <vt:lpstr>Office Theme</vt:lpstr>
      <vt:lpstr>23_Office 테마</vt:lpstr>
      <vt:lpstr>24_Office 테마</vt:lpstr>
      <vt:lpstr>25_Office 테마</vt:lpstr>
      <vt:lpstr>26_Office 테마</vt:lpstr>
      <vt:lpstr>28_Office 테마</vt:lpstr>
      <vt:lpstr>29_Office 테마</vt:lpstr>
      <vt:lpstr>30_Office 테마</vt:lpstr>
      <vt:lpstr>31_Office 테마</vt:lpstr>
      <vt:lpstr>32_Office 테마</vt:lpstr>
      <vt:lpstr>33_Office 테마</vt:lpstr>
      <vt:lpstr>34_Office 테마</vt:lpstr>
      <vt:lpstr>36_Office 테마</vt:lpstr>
      <vt:lpstr>37_Office 테마</vt:lpstr>
      <vt:lpstr>38_Office 테마</vt:lpstr>
      <vt:lpstr>39_Office 테마</vt:lpstr>
      <vt:lpstr>41_Office 테마</vt:lpstr>
      <vt:lpstr>42_Office 테마</vt:lpstr>
      <vt:lpstr>43_Office 테마</vt:lpstr>
      <vt:lpstr>44_Office 테마</vt:lpstr>
      <vt:lpstr>45_Office 테마</vt:lpstr>
      <vt:lpstr>46_Office 테마</vt:lpstr>
      <vt:lpstr>제46강 JASON과 XML데이터 파싱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제43강 jason과 XML데이터 파싱</dc:title>
  <dc:creator>Windows 사용자</dc:creator>
  <cp:lastModifiedBy>Administrator</cp:lastModifiedBy>
  <cp:revision>23</cp:revision>
  <dcterms:created xsi:type="dcterms:W3CDTF">2020-06-14T15:59:11Z</dcterms:created>
  <dcterms:modified xsi:type="dcterms:W3CDTF">2023-06-11T15:43:46Z</dcterms:modified>
</cp:coreProperties>
</file>